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2" r:id="rId2"/>
  </p:sldIdLst>
  <p:sldSz cx="7775575" cy="10907713"/>
  <p:notesSz cx="6735763" cy="987266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08"/>
    <a:srgbClr val="F08300"/>
    <a:srgbClr val="F08315"/>
    <a:srgbClr val="231815"/>
    <a:srgbClr val="00AFCC"/>
    <a:srgbClr val="FFF200"/>
    <a:srgbClr val="FFF351"/>
    <a:srgbClr val="906E30"/>
    <a:srgbClr val="82582D"/>
    <a:srgbClr val="A47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1536" y="-2334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18830" cy="495347"/>
          </a:xfrm>
          <a:prstGeom prst="rect">
            <a:avLst/>
          </a:prstGeom>
        </p:spPr>
        <p:txBody>
          <a:bodyPr vert="horz" lIns="90788" tIns="45395" rIns="90788" bIns="4539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3"/>
            <a:ext cx="2918830" cy="495347"/>
          </a:xfrm>
          <a:prstGeom prst="rect">
            <a:avLst/>
          </a:prstGeom>
        </p:spPr>
        <p:txBody>
          <a:bodyPr vert="horz" lIns="90788" tIns="45395" rIns="90788" bIns="45395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5075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8" tIns="45395" rIns="90788" bIns="453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51221"/>
            <a:ext cx="5388610" cy="3887361"/>
          </a:xfrm>
          <a:prstGeom prst="rect">
            <a:avLst/>
          </a:prstGeom>
        </p:spPr>
        <p:txBody>
          <a:bodyPr vert="horz" lIns="90788" tIns="45395" rIns="90788" bIns="453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7322"/>
            <a:ext cx="2918830" cy="495346"/>
          </a:xfrm>
          <a:prstGeom prst="rect">
            <a:avLst/>
          </a:prstGeom>
        </p:spPr>
        <p:txBody>
          <a:bodyPr vert="horz" lIns="90788" tIns="45395" rIns="90788" bIns="4539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7322"/>
            <a:ext cx="2918830" cy="495346"/>
          </a:xfrm>
          <a:prstGeom prst="rect">
            <a:avLst/>
          </a:prstGeom>
        </p:spPr>
        <p:txBody>
          <a:bodyPr vert="horz" lIns="90788" tIns="45395" rIns="90788" bIns="45395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4" y="0"/>
            <a:ext cx="7739695" cy="11176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91981" y="3765007"/>
            <a:ext cx="1294324" cy="180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89310" y="6239554"/>
            <a:ext cx="1748250" cy="22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5515" y="2009289"/>
            <a:ext cx="7004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solidFill>
                  <a:srgbClr val="00AFCC"/>
                </a:solidFill>
                <a:latin typeface="MS PGothic" pitchFamily="34" charset="-128"/>
                <a:ea typeface="MS PGothic" pitchFamily="34" charset="-128"/>
                <a:cs typeface="Times New Roman"/>
              </a:rPr>
              <a:t>● ● ● ● ● ● ● ● ● ● ● ● ● ● ● ● ● ● ● ● ●</a:t>
            </a:r>
            <a:r>
              <a:rPr lang="zh-CN" altLang="en-US" sz="1200" dirty="0">
                <a:solidFill>
                  <a:srgbClr val="00AFCC"/>
                </a:solidFill>
                <a:latin typeface="MS PGothic" pitchFamily="34" charset="-128"/>
                <a:ea typeface="MS PGothic" pitchFamily="34" charset="-128"/>
              </a:rPr>
              <a:t> </a:t>
            </a:r>
            <a:r>
              <a:rPr lang="zh-CN" altLang="en-US" sz="1200" dirty="0">
                <a:solidFill>
                  <a:srgbClr val="00AFCC"/>
                </a:solidFill>
                <a:latin typeface="MS PGothic" pitchFamily="34" charset="-128"/>
                <a:ea typeface="MS PGothic" pitchFamily="34" charset="-128"/>
                <a:cs typeface="Times New Roman"/>
              </a:rPr>
              <a:t>● ● ● ● ● ● ● ● ● ● ● ● ● </a:t>
            </a:r>
            <a:endParaRPr lang="zh-CN" altLang="en-US" sz="1200" dirty="0">
              <a:solidFill>
                <a:srgbClr val="00AFCC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7518" y="665442"/>
            <a:ext cx="4192671" cy="42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30" dirty="0">
                <a:solidFill>
                  <a:srgbClr val="00AFCC"/>
                </a:solidFill>
                <a:latin typeface="HGPSoeiKakugothicUB" pitchFamily="34" charset="-128"/>
                <a:ea typeface="HGPSoeiKakugothicUB" pitchFamily="34" charset="-128"/>
                <a:cs typeface="Times New Roman"/>
              </a:rPr>
              <a:t>～</a:t>
            </a:r>
            <a:r>
              <a:rPr lang="ja-JP" altLang="en-US" sz="2130" dirty="0" err="1">
                <a:solidFill>
                  <a:srgbClr val="00AFCC"/>
                </a:solidFill>
                <a:latin typeface="HGPSoeiKakugothicUB" pitchFamily="34" charset="-128"/>
                <a:ea typeface="HGPSoeiKakugothicUB" pitchFamily="34" charset="-128"/>
                <a:cs typeface="Times New Roman"/>
              </a:rPr>
              <a:t>ふみだ</a:t>
            </a:r>
            <a:r>
              <a:rPr lang="ja-JP" altLang="en-US" sz="2130" dirty="0">
                <a:solidFill>
                  <a:srgbClr val="00AFCC"/>
                </a:solidFill>
                <a:latin typeface="HGPSoeiKakugothicUB" pitchFamily="34" charset="-128"/>
                <a:ea typeface="HGPSoeiKakugothicUB" pitchFamily="34" charset="-128"/>
                <a:cs typeface="Times New Roman"/>
              </a:rPr>
              <a:t>そう自分の可能性を～</a:t>
            </a:r>
            <a:endParaRPr lang="zh-CN" altLang="en-US" sz="2130" dirty="0">
              <a:solidFill>
                <a:srgbClr val="00AFCC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347552" y="6838244"/>
            <a:ext cx="5499979" cy="225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  <a:spcBef>
                <a:spcPts val="600"/>
              </a:spcBef>
            </a:pPr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　無　料（テキスト代のみ６，１６０円）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438383" y="7606116"/>
            <a:ext cx="60961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別紙参加申込書に必要事項を記入の上</a:t>
            </a:r>
            <a:r>
              <a:rPr lang="ja-JP" altLang="ja-JP" sz="120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、</a:t>
            </a:r>
            <a:r>
              <a:rPr lang="ja-JP" altLang="ja-JP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令和</a:t>
            </a:r>
            <a:r>
              <a:rPr lang="ja-JP" altLang="en-US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８</a:t>
            </a:r>
            <a:r>
              <a:rPr lang="ja-JP" altLang="ja-JP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年</a:t>
            </a:r>
            <a:r>
              <a:rPr lang="ja-JP" altLang="en-US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７</a:t>
            </a:r>
            <a:r>
              <a:rPr lang="ja-JP" altLang="ja-JP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月</a:t>
            </a:r>
            <a:r>
              <a:rPr lang="ja-JP" altLang="en-US" sz="1200" b="1" u="wavy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３</a:t>
            </a:r>
            <a:r>
              <a:rPr lang="ja-JP" altLang="ja-JP" sz="1200" b="1" u="wavy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日</a:t>
            </a:r>
            <a:r>
              <a:rPr lang="ja-JP" altLang="ja-JP" sz="1200" b="1" u="wavy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（</a:t>
            </a:r>
            <a:r>
              <a:rPr lang="ja-JP" altLang="en-US" sz="1200" b="1" u="wavy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金</a:t>
            </a:r>
            <a:r>
              <a:rPr lang="ja-JP" altLang="ja-JP" sz="1200" b="1" u="wavy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）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までに、</a:t>
            </a:r>
            <a:endParaRPr lang="en-US" altLang="ja-JP" sz="12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  <a:p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郵送・</a:t>
            </a:r>
            <a:r>
              <a:rPr lang="en-US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FAX(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着信確認</a:t>
            </a:r>
            <a:r>
              <a:rPr lang="en-US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)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・電子メール</a:t>
            </a:r>
            <a:r>
              <a:rPr lang="en-US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(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着信確認</a:t>
            </a:r>
            <a:r>
              <a:rPr lang="en-US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)</a:t>
            </a:r>
            <a:r>
              <a:rPr lang="ja-JP" altLang="ja-JP" sz="1200" dirty="0" err="1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にて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お申込ください。</a:t>
            </a:r>
          </a:p>
          <a:p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開催要綱・日程表・参加申込書等は、本会の本所・支所の窓口または、ホームページ（</a:t>
            </a:r>
            <a:r>
              <a:rPr lang="en-US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https://tsushima-city-shakyo.jp/</a:t>
            </a:r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）よりダウンロードできます。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56323" y="7240444"/>
            <a:ext cx="926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２２名</a:t>
            </a:r>
            <a:endParaRPr lang="zh-CN" altLang="en-US" sz="1200" dirty="0">
              <a:solidFill>
                <a:srgbClr val="231815"/>
              </a:solidFill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07973" y="3656384"/>
            <a:ext cx="870604" cy="223085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42" name="Rectangle 41"/>
          <p:cNvSpPr/>
          <p:nvPr/>
        </p:nvSpPr>
        <p:spPr>
          <a:xfrm>
            <a:off x="518584" y="3626082"/>
            <a:ext cx="8753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開催日時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09017" y="5384187"/>
            <a:ext cx="921724" cy="259580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Rectangle 45"/>
          <p:cNvSpPr/>
          <p:nvPr/>
        </p:nvSpPr>
        <p:spPr>
          <a:xfrm>
            <a:off x="518602" y="5377797"/>
            <a:ext cx="926714" cy="285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開催場所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19546" y="5767095"/>
            <a:ext cx="918837" cy="253708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Rectangle 48"/>
          <p:cNvSpPr/>
          <p:nvPr/>
        </p:nvSpPr>
        <p:spPr>
          <a:xfrm>
            <a:off x="532512" y="5748086"/>
            <a:ext cx="923811" cy="27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参加対象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16552" y="6783314"/>
            <a:ext cx="873615" cy="272682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Rectangle 51"/>
          <p:cNvSpPr/>
          <p:nvPr/>
        </p:nvSpPr>
        <p:spPr>
          <a:xfrm>
            <a:off x="533813" y="6781155"/>
            <a:ext cx="8640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受講料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21256" y="7246734"/>
            <a:ext cx="879277" cy="259715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/>
          </a:p>
        </p:txBody>
      </p:sp>
      <p:sp>
        <p:nvSpPr>
          <p:cNvPr id="55" name="Rectangle 54"/>
          <p:cNvSpPr/>
          <p:nvPr/>
        </p:nvSpPr>
        <p:spPr>
          <a:xfrm>
            <a:off x="533071" y="7240444"/>
            <a:ext cx="873615" cy="285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募集人員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518584" y="7658283"/>
            <a:ext cx="879277" cy="273497"/>
          </a:xfrm>
          <a:prstGeom prst="roundRect">
            <a:avLst/>
          </a:prstGeom>
          <a:noFill/>
          <a:ln>
            <a:solidFill>
              <a:srgbClr val="E947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518584" y="7669912"/>
            <a:ext cx="88403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応 募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170" y="1146002"/>
            <a:ext cx="5369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08300"/>
                </a:solidFill>
              </a:rPr>
              <a:t>介護職員初任者研修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7775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00" y="2128317"/>
            <a:ext cx="669102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altLang="ja-JP" sz="1200" b="1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1600" b="1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☆</a:t>
            </a:r>
            <a:r>
              <a:rPr lang="ja-JP" altLang="en-US" sz="1600" b="1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介護職員</a:t>
            </a:r>
            <a:r>
              <a:rPr lang="ja-JP" altLang="ja-JP" sz="1600" b="1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初任者研修課程とは…</a:t>
            </a:r>
            <a:endParaRPr lang="ja-JP" altLang="ja-JP" sz="1200" b="1" kern="100" dirty="0"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  <a:p>
            <a:pPr marL="139700" indent="-139700" algn="just">
              <a:spcAft>
                <a:spcPts val="0"/>
              </a:spcAft>
            </a:pP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　　従来の「訪問介護員養成研修２級課程」（通称：ヘルパー２級）が平成</a:t>
            </a:r>
            <a:r>
              <a:rPr lang="en-US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25</a:t>
            </a: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年度より「介護職員初任者研修」となりました。</a:t>
            </a:r>
            <a:r>
              <a:rPr lang="en-US" altLang="ja-JP" sz="1200" b="1" u="sng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130</a:t>
            </a:r>
            <a:r>
              <a:rPr lang="ja-JP" altLang="ja-JP" sz="1200" b="1" u="sng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時間の講義・演習を修了した後、修了評価において一定の評価を受けることにより「初任者研修修了」の修了証書が授与されます。修了後は、訪問介護員や介護職員として従事することが期待されています。</a:t>
            </a:r>
            <a:endParaRPr lang="ja-JP" altLang="ja-JP" sz="1200" kern="100" dirty="0">
              <a:effectLst/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47552" y="5752576"/>
            <a:ext cx="58297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39700" algn="just">
              <a:spcAft>
                <a:spcPts val="0"/>
              </a:spcAft>
            </a:pPr>
            <a:r>
              <a:rPr lang="ja-JP" altLang="en-US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対馬市又は、対馬市近郊に在住し、介護職として今後従事が期待できる者。</a:t>
            </a:r>
          </a:p>
          <a:p>
            <a:pPr indent="139700" algn="just">
              <a:spcAft>
                <a:spcPts val="0"/>
              </a:spcAft>
            </a:pP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（既に介護職員基礎研修課程、訪問介護員養成研修　</a:t>
            </a:r>
            <a:r>
              <a:rPr lang="en-US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級及び</a:t>
            </a:r>
            <a:r>
              <a:rPr lang="en-US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2</a:t>
            </a: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級課程修了者又は、</a:t>
            </a:r>
            <a:r>
              <a:rPr lang="ja-JP" altLang="en-US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　　</a:t>
            </a:r>
            <a:endParaRPr lang="en-US" altLang="ja-JP" sz="1200" kern="100" dirty="0"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  <a:p>
            <a:pPr indent="139700" algn="just">
              <a:spcAft>
                <a:spcPts val="0"/>
              </a:spcAft>
            </a:pP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看護師の資格所有者、居宅介護従事者養成研修１級及び</a:t>
            </a:r>
            <a:r>
              <a:rPr lang="en-US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2</a:t>
            </a: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級課程修了者は対象外</a:t>
            </a:r>
            <a:endParaRPr lang="en-US" altLang="ja-JP" sz="1200" kern="100" dirty="0"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  <a:p>
            <a:pPr indent="139700" algn="just">
              <a:spcAft>
                <a:spcPts val="0"/>
              </a:spcAft>
            </a:pPr>
            <a:r>
              <a:rPr lang="ja-JP" altLang="ja-JP" sz="1200" kern="1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となります。）</a:t>
            </a:r>
            <a:endParaRPr lang="ja-JP" altLang="ja-JP" sz="1200" kern="100" dirty="0">
              <a:effectLst/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</p:txBody>
      </p:sp>
      <p:sp>
        <p:nvSpPr>
          <p:cNvPr id="65" name="Rectangle 37"/>
          <p:cNvSpPr/>
          <p:nvPr/>
        </p:nvSpPr>
        <p:spPr>
          <a:xfrm>
            <a:off x="1468836" y="5370874"/>
            <a:ext cx="42792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豊玉町福祉センター（対馬市豊玉町仁位</a:t>
            </a:r>
            <a:r>
              <a:rPr lang="en-US" altLang="ja-JP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94</a:t>
            </a:r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番地</a:t>
            </a:r>
            <a:r>
              <a:rPr lang="en-US" altLang="ja-JP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5</a:t>
            </a:r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）</a:t>
            </a:r>
            <a:endParaRPr lang="zh-CN" altLang="en-US" sz="1200" dirty="0">
              <a:solidFill>
                <a:srgbClr val="231815"/>
              </a:solidFill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</p:txBody>
      </p:sp>
      <p:sp>
        <p:nvSpPr>
          <p:cNvPr id="66" name="Rectangle 37"/>
          <p:cNvSpPr/>
          <p:nvPr/>
        </p:nvSpPr>
        <p:spPr>
          <a:xfrm>
            <a:off x="1347552" y="3594211"/>
            <a:ext cx="56608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　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令和</a:t>
            </a:r>
            <a:r>
              <a:rPr lang="ja-JP" altLang="en-US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８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年</a:t>
            </a:r>
            <a:r>
              <a:rPr lang="ja-JP" altLang="en-US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７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月</a:t>
            </a:r>
            <a:r>
              <a:rPr lang="ja-JP" altLang="en-US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１１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日から</a:t>
            </a:r>
            <a:r>
              <a:rPr lang="ja-JP" altLang="en-US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１０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月</a:t>
            </a:r>
            <a:r>
              <a:rPr lang="ja-JP" altLang="en-US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３１</a:t>
            </a:r>
            <a:r>
              <a:rPr lang="ja-JP" altLang="ja-JP" sz="16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日までの期間</a:t>
            </a:r>
            <a:endParaRPr lang="ja-JP" altLang="en-US" sz="16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  <a:p>
            <a:r>
              <a:rPr lang="ja-JP" altLang="ja-JP" sz="1200" dirty="0"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　</a:t>
            </a:r>
            <a:endParaRPr lang="en-US" altLang="ja-JP" sz="12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276053"/>
              </p:ext>
            </p:extLst>
          </p:nvPr>
        </p:nvGraphicFramePr>
        <p:xfrm>
          <a:off x="1512440" y="3980301"/>
          <a:ext cx="3726057" cy="1162554"/>
        </p:xfrm>
        <a:graphic>
          <a:graphicData uri="http://schemas.openxmlformats.org/drawingml/2006/table">
            <a:tbl>
              <a:tblPr firstRow="1" firstCol="1" bandRow="1"/>
              <a:tblGrid>
                <a:gridCol w="902502">
                  <a:extLst>
                    <a:ext uri="{9D8B030D-6E8A-4147-A177-3AD203B41FA5}">
                      <a16:colId xmlns:a16="http://schemas.microsoft.com/office/drawing/2014/main" val="229982740"/>
                    </a:ext>
                  </a:extLst>
                </a:gridCol>
                <a:gridCol w="869749">
                  <a:extLst>
                    <a:ext uri="{9D8B030D-6E8A-4147-A177-3AD203B41FA5}">
                      <a16:colId xmlns:a16="http://schemas.microsoft.com/office/drawing/2014/main" val="293940779"/>
                    </a:ext>
                  </a:extLst>
                </a:gridCol>
                <a:gridCol w="958700">
                  <a:extLst>
                    <a:ext uri="{9D8B030D-6E8A-4147-A177-3AD203B41FA5}">
                      <a16:colId xmlns:a16="http://schemas.microsoft.com/office/drawing/2014/main" val="317733850"/>
                    </a:ext>
                  </a:extLst>
                </a:gridCol>
                <a:gridCol w="995106">
                  <a:extLst>
                    <a:ext uri="{9D8B030D-6E8A-4147-A177-3AD203B41FA5}">
                      <a16:colId xmlns:a16="http://schemas.microsoft.com/office/drawing/2014/main" val="3945811024"/>
                    </a:ext>
                  </a:extLst>
                </a:gridCol>
              </a:tblGrid>
              <a:tr h="1937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７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８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９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１０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14255"/>
                  </a:ext>
                </a:extLst>
              </a:tr>
              <a:tr h="1937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１１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５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215139"/>
                  </a:ext>
                </a:extLst>
              </a:tr>
              <a:tr h="1937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１８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２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１９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１０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9804262"/>
                  </a:ext>
                </a:extLst>
              </a:tr>
              <a:tr h="1937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１９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８日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１７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3194"/>
                  </a:ext>
                </a:extLst>
              </a:tr>
              <a:tr h="1937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２５日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２９日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２４日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282421"/>
                  </a:ext>
                </a:extLst>
              </a:tr>
              <a:tr h="19375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２６日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３１日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土</a:t>
                      </a:r>
                      <a:r>
                        <a:rPr lang="en-US" altLang="ja-JP" sz="1100" kern="100" dirty="0">
                          <a:effectLst/>
                          <a:latin typeface="AR丸ゴシック体M" panose="020B0609010101010101" pitchFamily="49" charset="-128"/>
                          <a:ea typeface="AR丸ゴシック体M" panose="020B0609010101010101" pitchFamily="49" charset="-128"/>
                          <a:cs typeface="Times New Roman" panose="02020603050405020304" pitchFamily="18" charset="0"/>
                        </a:rPr>
                        <a:t>)</a:t>
                      </a:r>
                      <a:endParaRPr lang="ja-JP" sz="1100" kern="100" dirty="0">
                        <a:effectLst/>
                        <a:latin typeface="AR丸ゴシック体M" panose="020B0609010101010101" pitchFamily="49" charset="-128"/>
                        <a:ea typeface="AR丸ゴシック体M" panose="020B0609010101010101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140024"/>
                  </a:ext>
                </a:extLst>
              </a:tr>
            </a:tbl>
          </a:graphicData>
        </a:graphic>
      </p:graphicFrame>
      <p:sp>
        <p:nvSpPr>
          <p:cNvPr id="68" name="Rectangle 37"/>
          <p:cNvSpPr/>
          <p:nvPr/>
        </p:nvSpPr>
        <p:spPr>
          <a:xfrm>
            <a:off x="2961800" y="10225891"/>
            <a:ext cx="387069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rgbClr val="231815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主催：対馬市社会福祉協議会　　　　後援：対馬市</a:t>
            </a:r>
            <a:endParaRPr lang="zh-CN" altLang="en-US" sz="1200" dirty="0">
              <a:solidFill>
                <a:srgbClr val="231815"/>
              </a:solidFill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</p:txBody>
      </p:sp>
      <p:sp>
        <p:nvSpPr>
          <p:cNvPr id="70" name="Rounded Rectangle 56"/>
          <p:cNvSpPr/>
          <p:nvPr/>
        </p:nvSpPr>
        <p:spPr>
          <a:xfrm>
            <a:off x="2796772" y="8628779"/>
            <a:ext cx="4284001" cy="1471265"/>
          </a:xfrm>
          <a:prstGeom prst="roundRect">
            <a:avLst/>
          </a:prstGeom>
          <a:noFill/>
          <a:ln w="38100">
            <a:solidFill>
              <a:srgbClr val="F08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Rectangle 62"/>
          <p:cNvSpPr/>
          <p:nvPr/>
        </p:nvSpPr>
        <p:spPr>
          <a:xfrm>
            <a:off x="2307841" y="8682634"/>
            <a:ext cx="52680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【申込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・問い合わせ</a:t>
            </a:r>
            <a:r>
              <a:rPr kumimoji="0" lang="ja-JP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先】</a:t>
            </a:r>
            <a:endParaRPr kumimoji="0" lang="en-US" altLang="ja-JP" sz="1400" dirty="0">
              <a:latin typeface="AR丸ゴシック体M" panose="020B0609010101010101" pitchFamily="49" charset="-128"/>
              <a:ea typeface="AR丸ゴシック体M" panose="020B0609010101010101" pitchFamily="49" charset="-128"/>
              <a:cs typeface="Times New Roman" panose="02020603050405020304" pitchFamily="18" charset="0"/>
            </a:endParaRPr>
          </a:p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〒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817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－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1201</a:t>
            </a:r>
          </a:p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対馬市豊玉町仁位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94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番地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5</a:t>
            </a:r>
            <a:endParaRPr kumimoji="0" lang="en-US" altLang="ja-JP" sz="9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対馬市社会福祉協議会　宛</a:t>
            </a:r>
            <a:endParaRPr kumimoji="0" lang="en-US" altLang="ja-JP" sz="9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TEL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0920-58-1432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0920-58-1183</a:t>
            </a:r>
          </a:p>
          <a:p>
            <a:pPr lvl="0" indent="6985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40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E-mail kssk</a:t>
            </a:r>
            <a:r>
              <a:rPr kumimoji="0" lang="en-US" altLang="ja-JP" sz="1400" dirty="0">
                <a:latin typeface="AR丸ゴシック体M" panose="020B0609010101010101" pitchFamily="49" charset="-128"/>
                <a:ea typeface="AR丸ゴシック体M" panose="020B0609010101010101" pitchFamily="49" charset="-128"/>
                <a:cs typeface="Times New Roman" panose="02020603050405020304" pitchFamily="18" charset="0"/>
              </a:rPr>
              <a:t>@tsushima-shakyo.jp</a:t>
            </a:r>
            <a:endParaRPr kumimoji="0" lang="en-US" altLang="ja-JP" sz="2400" dirty="0">
              <a:latin typeface="AR丸ゴシック体M" panose="020B0609010101010101" pitchFamily="49" charset="-128"/>
              <a:ea typeface="AR丸ゴシック体M" panose="020B0609010101010101" pitchFamily="49" charset="-128"/>
            </a:endParaRPr>
          </a:p>
        </p:txBody>
      </p:sp>
      <p:pic>
        <p:nvPicPr>
          <p:cNvPr id="14" name="図 13" descr="訪問介護ホームヘルパーステーション｜介護｜社会福祉法人 ..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78" y="3899663"/>
            <a:ext cx="1979068" cy="1906399"/>
          </a:xfrm>
          <a:prstGeom prst="rect">
            <a:avLst/>
          </a:prstGeom>
        </p:spPr>
      </p:pic>
      <p:pic>
        <p:nvPicPr>
          <p:cNvPr id="17" name="図 16" descr="[無料イラスト] 介護士とおじいさん - パブリックドメインQ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655" y="8339129"/>
            <a:ext cx="1153106" cy="2074999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95" y="8317282"/>
            <a:ext cx="1696776" cy="225235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156" y="3461232"/>
            <a:ext cx="1769861" cy="2129512"/>
          </a:xfrm>
          <a:prstGeom prst="rect">
            <a:avLst/>
          </a:prstGeom>
        </p:spPr>
      </p:pic>
      <p:sp>
        <p:nvSpPr>
          <p:cNvPr id="8" name="円形吹き出し 7"/>
          <p:cNvSpPr/>
          <p:nvPr/>
        </p:nvSpPr>
        <p:spPr>
          <a:xfrm>
            <a:off x="5790052" y="457200"/>
            <a:ext cx="1581198" cy="1499208"/>
          </a:xfrm>
          <a:prstGeom prst="wedgeEllipseCallout">
            <a:avLst>
              <a:gd name="adj1" fmla="val -67156"/>
              <a:gd name="adj2" fmla="val 33846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TextBox 66"/>
          <p:cNvSpPr txBox="1"/>
          <p:nvPr/>
        </p:nvSpPr>
        <p:spPr>
          <a:xfrm rot="-540000">
            <a:off x="5541665" y="833042"/>
            <a:ext cx="2198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dirty="0">
                <a:latin typeface="HGPSoeiKakugothicUB" pitchFamily="34" charset="-128"/>
                <a:ea typeface="HGPSoeiKakugothicUB" pitchFamily="34" charset="-128"/>
                <a:cs typeface="Times New Roman"/>
              </a:rPr>
              <a:t>開講！</a:t>
            </a:r>
            <a:endParaRPr lang="en-US" altLang="ja-JP" sz="4000" dirty="0">
              <a:latin typeface="HGPSoeiKakugothicUB" pitchFamily="34" charset="-128"/>
              <a:ea typeface="HGPSoeiKakugothicUB" pitchFamily="34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018824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3</TotalTime>
  <Words>439</Words>
  <Application>Microsoft Office PowerPoint</Application>
  <PresentationFormat>ユーザー設定</PresentationFormat>
  <Paragraphs>53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AR丸ゴシック体M</vt:lpstr>
      <vt:lpstr>HGPSoeiKakugothicUB</vt:lpstr>
      <vt:lpstr>MS PGothic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TSUSHIMA22</cp:lastModifiedBy>
  <cp:revision>4</cp:revision>
  <cp:lastPrinted>2026-05-08T07:52:33Z</cp:lastPrinted>
  <dcterms:created xsi:type="dcterms:W3CDTF">2016-07-28T23:37:37Z</dcterms:created>
  <dcterms:modified xsi:type="dcterms:W3CDTF">2026-05-08T07:52:50Z</dcterms:modified>
</cp:coreProperties>
</file>